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4"/>
  </p:sldMasterIdLst>
  <p:notesMasterIdLst>
    <p:notesMasterId r:id="rId25"/>
  </p:notesMasterIdLst>
  <p:sldIdLst>
    <p:sldId id="278" r:id="rId5"/>
    <p:sldId id="295" r:id="rId6"/>
    <p:sldId id="296" r:id="rId7"/>
    <p:sldId id="293" r:id="rId8"/>
    <p:sldId id="297" r:id="rId9"/>
    <p:sldId id="279" r:id="rId10"/>
    <p:sldId id="280" r:id="rId11"/>
    <p:sldId id="281" r:id="rId12"/>
    <p:sldId id="282" r:id="rId13"/>
    <p:sldId id="283" r:id="rId14"/>
    <p:sldId id="284" r:id="rId15"/>
    <p:sldId id="286" r:id="rId16"/>
    <p:sldId id="292" r:id="rId17"/>
    <p:sldId id="287" r:id="rId18"/>
    <p:sldId id="288" r:id="rId19"/>
    <p:sldId id="291" r:id="rId20"/>
    <p:sldId id="294" r:id="rId21"/>
    <p:sldId id="289" r:id="rId22"/>
    <p:sldId id="290" r:id="rId23"/>
    <p:sldId id="29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AB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12/25/2020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279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9918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6908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7882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2463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7359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8671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959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12/25/2020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25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51105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92431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50073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60179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03943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07192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6957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12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682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881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954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478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589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636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325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73ED0CC-082F-4160-86E5-0D6041F12778}" type="datetime1">
              <a:rPr lang="en-US" smtClean="0"/>
              <a:t>12/25/2020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003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609" y="1950612"/>
            <a:ext cx="6966001" cy="1811110"/>
          </a:xfrm>
        </p:spPr>
        <p:txBody>
          <a:bodyPr>
            <a:normAutofit fontScale="90000"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114300" algn="l"/>
              </a:tabLst>
            </a:pPr>
            <a:r>
              <a:rPr lang="en-US" sz="4000" dirty="0">
                <a:solidFill>
                  <a:srgbClr val="0070C0"/>
                </a:solidFill>
                <a:latin typeface="SVN-Genica Pro" panose="00000900000000000000" pitchFamily="50" charset="0"/>
              </a:rPr>
              <a:t>ĐỒ ÁN CUỐI KÌ:</a:t>
            </a:r>
            <a:br>
              <a:rPr lang="vi-VN" sz="4000" dirty="0">
                <a:solidFill>
                  <a:srgbClr val="0070C0"/>
                </a:solidFill>
                <a:latin typeface="SVN-Internation" panose="02040603050506020204" pitchFamily="18" charset="0"/>
              </a:rPr>
            </a:br>
            <a:r>
              <a:rPr lang="vi-VN" sz="27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XÂY DỰNG </a:t>
            </a:r>
            <a:r>
              <a:rPr lang="en-US" sz="27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WEB</a:t>
            </a:r>
            <a:r>
              <a:rPr lang="vi-VN" sz="27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SITE</a:t>
            </a:r>
            <a:r>
              <a:rPr lang="en-US" sz="27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7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QUẢN LÝ </a:t>
            </a:r>
            <a:r>
              <a:rPr lang="en-US" sz="27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NHÂN VIÊN</a:t>
            </a:r>
            <a:br>
              <a:rPr lang="en-US" sz="27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27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 TY NÓN BẢO HIỂM</a:t>
            </a:r>
            <a:endParaRPr lang="en-US" sz="4000" dirty="0">
              <a:solidFill>
                <a:srgbClr val="0070C0"/>
              </a:solidFill>
              <a:latin typeface="SVN-Internation" panose="020406030505060202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8227" y="3820261"/>
            <a:ext cx="6728138" cy="2647651"/>
          </a:xfrm>
        </p:spPr>
        <p:txBody>
          <a:bodyPr>
            <a:normAutofit fontScale="92500" lnSpcReduction="10000"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			GVHD: TS. NGUYỄN THÀNH SƠN</a:t>
            </a:r>
            <a:endParaRPr lang="en-US" sz="1800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71600" marR="0" indent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Sinh viên thực hiện:</a:t>
            </a:r>
            <a:endParaRPr lang="en-US" sz="1800" b="1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71600" marR="0" indent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 err="1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Nhóm</a:t>
            </a:r>
            <a:r>
              <a:rPr lang="en-US" sz="1800" b="1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1</a:t>
            </a:r>
            <a:endParaRPr lang="vi-VN" sz="1800" b="1" dirty="0">
              <a:solidFill>
                <a:srgbClr val="0070C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71600" marR="0" indent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ĐẶNG NGỌC SƠN	</a:t>
            </a:r>
            <a:r>
              <a:rPr lang="vi-VN" sz="18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	18</a:t>
            </a:r>
            <a:r>
              <a:rPr lang="en-US" sz="18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133046</a:t>
            </a:r>
            <a:endParaRPr lang="en-US" sz="1800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71600" marR="0" indent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ĐÀO VĂN THẮNG	</a:t>
            </a:r>
            <a:r>
              <a:rPr lang="vi-VN" sz="18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	181</a:t>
            </a:r>
            <a:r>
              <a:rPr lang="en-US" sz="18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33050</a:t>
            </a:r>
            <a:endParaRPr lang="vi-VN" sz="1800" dirty="0">
              <a:solidFill>
                <a:srgbClr val="0070C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71600" marR="0" indent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ĐÀO MINH THY</a:t>
            </a:r>
            <a:r>
              <a:rPr lang="vi-VN" sz="18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			18</a:t>
            </a:r>
            <a:r>
              <a:rPr lang="en-US" sz="18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133055</a:t>
            </a:r>
            <a:endParaRPr lang="en-US" sz="1800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vi-VN" sz="18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			</a:t>
            </a:r>
            <a:r>
              <a:rPr lang="en-US" sz="18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TRẦN MINH TÚ TRUNG</a:t>
            </a:r>
            <a:r>
              <a:rPr lang="vi-VN" sz="18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	18</a:t>
            </a:r>
            <a:r>
              <a:rPr lang="en-US" sz="18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133060</a:t>
            </a:r>
            <a:endParaRPr lang="en-US" sz="2300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1871AE-CF17-4B97-9A15-BDFF907A8C0A}"/>
              </a:ext>
            </a:extLst>
          </p:cNvPr>
          <p:cNvSpPr txBox="1"/>
          <p:nvPr/>
        </p:nvSpPr>
        <p:spPr>
          <a:xfrm>
            <a:off x="2726947" y="1488947"/>
            <a:ext cx="61533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buClr>
                <a:schemeClr val="accent1"/>
              </a:buClr>
            </a:pPr>
            <a:r>
              <a:rPr lang="en-US" altLang="en-US" sz="2400" dirty="0">
                <a:solidFill>
                  <a:srgbClr val="2BABA5"/>
                </a:solidFill>
                <a:latin typeface="SVN-Genica Pro" panose="00000900000000000000" pitchFamily="50" charset="0"/>
              </a:rPr>
              <a:t>MÔN: HỆ QUẢN TRỊ CƠ SỞ DỮ LIỆU</a:t>
            </a:r>
            <a:endParaRPr lang="en-US" altLang="en-US" sz="2400" dirty="0">
              <a:solidFill>
                <a:srgbClr val="2BABA5"/>
              </a:solidFill>
              <a:latin typeface="SVN-Genica Pro" panose="00000900000000000000" pitchFamily="50" charset="0"/>
              <a:ea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38B8EA-C96F-4CB9-A479-237F3C7DADAE}"/>
              </a:ext>
            </a:extLst>
          </p:cNvPr>
          <p:cNvSpPr txBox="1"/>
          <p:nvPr/>
        </p:nvSpPr>
        <p:spPr>
          <a:xfrm>
            <a:off x="2726947" y="202318"/>
            <a:ext cx="61533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buClr>
                <a:schemeClr val="accent1"/>
              </a:buClr>
            </a:pPr>
            <a:r>
              <a:rPr lang="vi-VN" altLang="en-US" sz="2400" dirty="0">
                <a:solidFill>
                  <a:srgbClr val="D60000"/>
                </a:solidFill>
                <a:latin typeface="UTM Cafeta" panose="02040603050506020204" pitchFamily="18" charset="0"/>
              </a:rPr>
              <a:t>TRƯỜNG ĐẠI HỌC SƯ PHẠM KỸ THUẬT TP HCM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17CAE9-535F-41B0-9F69-2D33C47B64A6}"/>
              </a:ext>
            </a:extLst>
          </p:cNvPr>
          <p:cNvSpPr txBox="1"/>
          <p:nvPr/>
        </p:nvSpPr>
        <p:spPr>
          <a:xfrm>
            <a:off x="2785669" y="609173"/>
            <a:ext cx="6094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buClr>
                <a:schemeClr val="accent1"/>
              </a:buClr>
            </a:pPr>
            <a:r>
              <a:rPr lang="vi-VN" altLang="en-US" sz="2800" dirty="0">
                <a:solidFill>
                  <a:srgbClr val="D60000"/>
                </a:solidFill>
                <a:latin typeface="UTM Cafeta" panose="02040603050506020204" pitchFamily="18" charset="0"/>
                <a:ea typeface="Times New Roman" panose="02020603050405020304" pitchFamily="18" charset="0"/>
              </a:rPr>
              <a:t>KHOA CÔNG NGHỆ THÔNG TIN</a:t>
            </a:r>
            <a:endParaRPr lang="en-US" altLang="en-US" sz="2800" dirty="0">
              <a:solidFill>
                <a:srgbClr val="D60000"/>
              </a:solidFill>
              <a:latin typeface="UTM BryantLG" panose="020406030505060202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608B5B-52B7-4673-9FAD-CA2609949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292" y="1399624"/>
            <a:ext cx="10908484" cy="5323567"/>
          </a:xfrm>
          <a:prstGeom prst="rect">
            <a:avLst/>
          </a:prstGeom>
        </p:spPr>
      </p:pic>
      <p:sp>
        <p:nvSpPr>
          <p:cNvPr id="5" name="Title 8">
            <a:extLst>
              <a:ext uri="{FF2B5EF4-FFF2-40B4-BE49-F238E27FC236}">
                <a16:creationId xmlns:a16="http://schemas.microsoft.com/office/drawing/2014/main" id="{D1FB1B93-BE55-4525-B309-3A1F39E6C43E}"/>
              </a:ext>
            </a:extLst>
          </p:cNvPr>
          <p:cNvSpPr txBox="1">
            <a:spLocks/>
          </p:cNvSpPr>
          <p:nvPr/>
        </p:nvSpPr>
        <p:spPr>
          <a:xfrm>
            <a:off x="5225801" y="469783"/>
            <a:ext cx="2785685" cy="74662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UTM Aircona" panose="02040603050506020204" pitchFamily="18" charset="0"/>
              </a:rPr>
              <a:t>Giao diện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UTM Aircona" panose="02040603050506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397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C92BB3-7A10-4457-86BE-8C6650180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580" y="1642396"/>
            <a:ext cx="10044418" cy="4908007"/>
          </a:xfrm>
          <a:prstGeom prst="rect">
            <a:avLst/>
          </a:prstGeom>
        </p:spPr>
      </p:pic>
      <p:sp>
        <p:nvSpPr>
          <p:cNvPr id="5" name="Title 8">
            <a:extLst>
              <a:ext uri="{FF2B5EF4-FFF2-40B4-BE49-F238E27FC236}">
                <a16:creationId xmlns:a16="http://schemas.microsoft.com/office/drawing/2014/main" id="{B53EE435-2A63-49C1-B845-C4687121CC35}"/>
              </a:ext>
            </a:extLst>
          </p:cNvPr>
          <p:cNvSpPr txBox="1">
            <a:spLocks/>
          </p:cNvSpPr>
          <p:nvPr/>
        </p:nvSpPr>
        <p:spPr>
          <a:xfrm>
            <a:off x="5225801" y="469783"/>
            <a:ext cx="2785685" cy="74662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UTM Aircona" panose="02040603050506020204" pitchFamily="18" charset="0"/>
              </a:rPr>
              <a:t>Giao diện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UTM Aircona" panose="02040603050506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055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79AC2F-D9AE-4DDC-8014-DD04110D9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501" y="1308683"/>
            <a:ext cx="11055476" cy="5241720"/>
          </a:xfrm>
          <a:prstGeom prst="rect">
            <a:avLst/>
          </a:prstGeom>
        </p:spPr>
      </p:pic>
      <p:sp>
        <p:nvSpPr>
          <p:cNvPr id="5" name="Title 8">
            <a:extLst>
              <a:ext uri="{FF2B5EF4-FFF2-40B4-BE49-F238E27FC236}">
                <a16:creationId xmlns:a16="http://schemas.microsoft.com/office/drawing/2014/main" id="{EDDAB488-73AD-4324-8AEC-5DA4A117D8D3}"/>
              </a:ext>
            </a:extLst>
          </p:cNvPr>
          <p:cNvSpPr txBox="1">
            <a:spLocks/>
          </p:cNvSpPr>
          <p:nvPr/>
        </p:nvSpPr>
        <p:spPr>
          <a:xfrm>
            <a:off x="5225801" y="469783"/>
            <a:ext cx="2785685" cy="74662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UTM Aircona" panose="02040603050506020204" pitchFamily="18" charset="0"/>
              </a:rPr>
              <a:t>Giao diện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UTM Aircona" panose="02040603050506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652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2807E2-FEDF-415C-B27B-7C0ADF289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396" y="342606"/>
            <a:ext cx="2638793" cy="41915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903247-028E-41C7-8A15-910DFE964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513" y="457200"/>
            <a:ext cx="1752845" cy="17337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AE35C4-41FF-4835-9E72-4F7B93E35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411" y="352255"/>
            <a:ext cx="2781688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37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E7D9CE-4C9F-427E-8E4F-264FB17AD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744" y="1387132"/>
            <a:ext cx="9383434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23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6D758-BC2A-4705-BDCD-D61A3B426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ABF79A2-A337-4B86-A120-7F3BAB4451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5979002" cy="685799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2CB30D-3EBC-4AC6-859D-CE831EE2B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880" y="0"/>
            <a:ext cx="60908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29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D4AAF9-B48B-48FA-9EFE-C201C696F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377" y="0"/>
            <a:ext cx="63232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951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93AAB-8AE5-4AF5-9F34-6075E9B38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367" y="-103156"/>
            <a:ext cx="10018713" cy="1445004"/>
          </a:xfrm>
        </p:spPr>
        <p:txBody>
          <a:bodyPr/>
          <a:lstStyle/>
          <a:p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UTM Aircona" panose="02040603050506020204" pitchFamily="18" charset="0"/>
              </a:rPr>
              <a:t>Tính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UTM Aircona" panose="02040603050506020204" pitchFamily="18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UTM Aircona" panose="02040603050506020204" pitchFamily="18" charset="0"/>
              </a:rPr>
              <a:t>bảng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UTM Aircona" panose="02040603050506020204" pitchFamily="18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UTM Aircona" panose="02040603050506020204" pitchFamily="18" charset="0"/>
              </a:rPr>
              <a:t>lương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UTM Aircona" panose="02040603050506020204" pitchFamily="18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UTM Aircona" panose="02040603050506020204" pitchFamily="18" charset="0"/>
              </a:rPr>
              <a:t>cả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UTM Aircona" panose="02040603050506020204" pitchFamily="18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UTM Aircona" panose="02040603050506020204" pitchFamily="18" charset="0"/>
              </a:rPr>
              <a:t>năm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UTM Aircona" panose="02040603050506020204" pitchFamily="18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UTM Aircona" panose="02040603050506020204" pitchFamily="18" charset="0"/>
              </a:rPr>
              <a:t>của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UTM Aircona" panose="02040603050506020204" pitchFamily="18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UTM Aircona" panose="02040603050506020204" pitchFamily="18" charset="0"/>
              </a:rPr>
              <a:t>toàn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UTM Aircona" panose="02040603050506020204" pitchFamily="18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UTM Aircona" panose="02040603050506020204" pitchFamily="18" charset="0"/>
              </a:rPr>
              <a:t>nhân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UTM Aircona" panose="02040603050506020204" pitchFamily="18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UTM Aircona" panose="02040603050506020204" pitchFamily="18" charset="0"/>
              </a:rPr>
              <a:t>viên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UTM Aircona" panose="02040603050506020204" pitchFamily="18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UTM Aircona" panose="02040603050506020204" pitchFamily="18" charset="0"/>
              </a:rPr>
              <a:t>công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UTM Aircona" panose="02040603050506020204" pitchFamily="18" charset="0"/>
              </a:rPr>
              <a:t> 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0B2E6D-A5A7-4524-A5D0-50E29D78F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220" y="1251975"/>
            <a:ext cx="3801005" cy="55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6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73628-DDA5-49EB-B5AE-FCC0C3BED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A8512-2724-4AF1-941E-C88295E03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286A0C-1E9C-4095-B18A-88919E5EC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690" y="103809"/>
            <a:ext cx="10614310" cy="665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01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540A8-480D-48F9-975D-A3A1A9452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36E25-A4AB-4266-B4E0-2A7C7EC70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4CC0BB-1E3C-4B0E-A251-D5E777E2D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147" y="685800"/>
            <a:ext cx="10906132" cy="569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849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4E3BF-B326-473F-98CC-2886C92C1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366" y="509631"/>
            <a:ext cx="10018713" cy="1752599"/>
          </a:xfrm>
        </p:spPr>
        <p:txBody>
          <a:bodyPr/>
          <a:lstStyle/>
          <a:p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Lý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do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chọn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đề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tài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: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60F2FF1-4E73-4A5D-9DDA-13F9762C8CD1}"/>
              </a:ext>
            </a:extLst>
          </p:cNvPr>
          <p:cNvSpPr txBox="1">
            <a:spLocks/>
          </p:cNvSpPr>
          <p:nvPr/>
        </p:nvSpPr>
        <p:spPr>
          <a:xfrm>
            <a:off x="2634143" y="2552700"/>
            <a:ext cx="7284760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vi-VN" sz="2400" dirty="0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Tại các công ty hiện nay với lượng nhân viên ngày càng tăng, để quản lý nhân viên được tốt hơn, chính xác hơn và nhanh chóng hơn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tiến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độ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hoàn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thành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án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cách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lương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nhân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viên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dễ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dàng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hơn</a:t>
            </a:r>
            <a:endParaRPr lang="en-US" sz="32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3734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4A5E1-C567-46CF-92EB-2FF7BE43F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482875"/>
            <a:ext cx="10018713" cy="2643929"/>
          </a:xfrm>
          <a:scene3d>
            <a:camera prst="perspectiveContrastingRightFacing"/>
            <a:lightRig rig="threePt" dir="t"/>
          </a:scene3d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UTM Aircona" panose="02040603050506020204" pitchFamily="18" charset="0"/>
              </a:rPr>
              <a:t>THANKS FOR WATCHING</a:t>
            </a:r>
            <a:br>
              <a:rPr lang="en-US" sz="5400" dirty="0">
                <a:solidFill>
                  <a:schemeClr val="accent1">
                    <a:lumMod val="75000"/>
                  </a:schemeClr>
                </a:solidFill>
                <a:latin typeface="UTM Aircona" panose="02040603050506020204" pitchFamily="18" charset="0"/>
              </a:rPr>
            </a:b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UTM Aircona" panose="02040603050506020204" pitchFamily="18" charset="0"/>
              </a:rPr>
              <a:t>THE PRESENTATION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0703D9-EC3F-4430-A820-C34D58B18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847" y="4131321"/>
            <a:ext cx="2500460" cy="65536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C7524F-F554-472D-AE7E-27472C8C5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989" y="4598300"/>
            <a:ext cx="4401164" cy="62873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83334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9F4A6-7B8E-4316-A005-616179B12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551" y="725648"/>
            <a:ext cx="10267046" cy="6149130"/>
          </a:xfrm>
        </p:spPr>
        <p:txBody>
          <a:bodyPr>
            <a:normAutofit/>
          </a:bodyPr>
          <a:lstStyle/>
          <a:p>
            <a:pPr marL="0" marR="0" indent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Lưu trữ khối lượng lớn thông tin hợp lý giảm ghi chép lưu trữ file giấy.</a:t>
            </a:r>
            <a:endParaRPr lang="en-US" sz="1800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 Cập nhật dữ liệu nhanh chóng: </a:t>
            </a:r>
            <a:endParaRPr lang="en-US" sz="1800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+ Thêm thông tin nhân viên, công việc của từng nhân viên. </a:t>
            </a:r>
            <a:endParaRPr lang="en-US" sz="1800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+ Xóa thông tin , công việc của nhân viên . </a:t>
            </a:r>
            <a:endParaRPr lang="en-US" sz="1800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+ Sửa thông tin công việc của nhân viên. </a:t>
            </a:r>
            <a:endParaRPr lang="en-US" sz="1800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+ Truy cập, truy xuất thông tin nhân viên.</a:t>
            </a:r>
            <a:endParaRPr lang="en-US" sz="1800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chích khấu thưởng lương theo công việc hoàn thành.</a:t>
            </a:r>
            <a:endParaRPr lang="en-US" sz="1800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Có khả năng lưu trữ thông tin lâu dài, đảm bảo tìm kiếm nhanh khi cần thiết. </a:t>
            </a:r>
            <a:endParaRPr lang="en-US" sz="1800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Tính tiền lương nhân viên. </a:t>
            </a:r>
            <a:endParaRPr lang="en-US" sz="1800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Quản lý dự án theo công việc, người quản lý dự án</a:t>
            </a:r>
            <a:endParaRPr lang="en-US" sz="1800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Quản lý có thể kiểm tra tình trạng công việc, nhân viên phụ trách công việc.</a:t>
            </a:r>
            <a:endParaRPr lang="en-US" sz="1800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Phân quyền . </a:t>
            </a:r>
            <a:endParaRPr lang="en-US" sz="1800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Báo cáo khối lượng công việc hoàn thành trong tháng.</a:t>
            </a:r>
            <a:endParaRPr lang="en-US" sz="1800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456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4C394-7F6F-4C25-9803-E2B58C68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15" y="2413932"/>
            <a:ext cx="4414327" cy="1752599"/>
          </a:xfrm>
        </p:spPr>
        <p:txBody>
          <a:bodyPr/>
          <a:lstStyle/>
          <a:p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UTM Aircona" panose="02040603050506020204" pitchFamily="18" charset="0"/>
              </a:rPr>
              <a:t>Sơ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UTM Aircona" panose="02040603050506020204" pitchFamily="18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UTM Aircona" panose="02040603050506020204" pitchFamily="18" charset="0"/>
              </a:rPr>
              <a:t>đồ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UTM Aircona" panose="02040603050506020204" pitchFamily="18" charset="0"/>
              </a:rPr>
              <a:t> ERD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79D6D2-F105-4107-BD03-228C46AF244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805" y="48248"/>
            <a:ext cx="7678966" cy="68097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4667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D3C481-450D-46BA-9825-EB2A39ED3F7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999" y="468846"/>
            <a:ext cx="7976701" cy="577256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F5ABDE-27C9-4951-AC9F-F16692B1F07C}"/>
              </a:ext>
            </a:extLst>
          </p:cNvPr>
          <p:cNvSpPr txBox="1">
            <a:spLocks/>
          </p:cNvSpPr>
          <p:nvPr/>
        </p:nvSpPr>
        <p:spPr>
          <a:xfrm>
            <a:off x="293615" y="2413932"/>
            <a:ext cx="4414327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UTM Aircona" panose="02040603050506020204" pitchFamily="18" charset="0"/>
              </a:rPr>
              <a:t>DIAGRAM</a:t>
            </a:r>
          </a:p>
        </p:txBody>
      </p:sp>
    </p:spTree>
    <p:extLst>
      <p:ext uri="{BB962C8B-B14F-4D97-AF65-F5344CB8AC3E}">
        <p14:creationId xmlns:p14="http://schemas.microsoft.com/office/powerpoint/2010/main" val="856311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DFE07B-4E36-4536-BE4D-E439E29D8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1343" y="1593908"/>
            <a:ext cx="10212634" cy="501795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8583F5B4-91DB-4700-A47A-65B1A8984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801" y="469783"/>
            <a:ext cx="2785685" cy="746621"/>
          </a:xfrm>
          <a:ln>
            <a:solidFill>
              <a:schemeClr val="accent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UTM Aircona" panose="02040603050506020204" pitchFamily="18" charset="0"/>
              </a:rPr>
              <a:t>Giao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UTM Aircona" panose="02040603050506020204" pitchFamily="18" charset="0"/>
              </a:rPr>
              <a:t>diện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UTM Aircona" panose="02040603050506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0FB61C-FA11-432E-B3B7-C5D95E76B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854" y="1289192"/>
            <a:ext cx="10405145" cy="5166919"/>
          </a:xfrm>
          <a:prstGeom prst="rect">
            <a:avLst/>
          </a:prstGeom>
        </p:spPr>
      </p:pic>
      <p:sp>
        <p:nvSpPr>
          <p:cNvPr id="5" name="Title 8">
            <a:extLst>
              <a:ext uri="{FF2B5EF4-FFF2-40B4-BE49-F238E27FC236}">
                <a16:creationId xmlns:a16="http://schemas.microsoft.com/office/drawing/2014/main" id="{B3FE565D-2620-4D94-81FA-D33C61B4A8E9}"/>
              </a:ext>
            </a:extLst>
          </p:cNvPr>
          <p:cNvSpPr txBox="1">
            <a:spLocks/>
          </p:cNvSpPr>
          <p:nvPr/>
        </p:nvSpPr>
        <p:spPr>
          <a:xfrm>
            <a:off x="5225801" y="469783"/>
            <a:ext cx="2785685" cy="74662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UTM Aircona" panose="02040603050506020204" pitchFamily="18" charset="0"/>
              </a:rPr>
              <a:t>Giao diện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UTM Aircona" panose="02040603050506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119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0CDBFC-1542-45AC-BC00-19B2C5B24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463" y="1518407"/>
            <a:ext cx="10547758" cy="5155705"/>
          </a:xfrm>
          <a:prstGeom prst="rect">
            <a:avLst/>
          </a:prstGeom>
        </p:spPr>
      </p:pic>
      <p:sp>
        <p:nvSpPr>
          <p:cNvPr id="5" name="Title 8">
            <a:extLst>
              <a:ext uri="{FF2B5EF4-FFF2-40B4-BE49-F238E27FC236}">
                <a16:creationId xmlns:a16="http://schemas.microsoft.com/office/drawing/2014/main" id="{F41D0034-4EFA-43C9-A4B1-39E94BE4E236}"/>
              </a:ext>
            </a:extLst>
          </p:cNvPr>
          <p:cNvSpPr txBox="1">
            <a:spLocks/>
          </p:cNvSpPr>
          <p:nvPr/>
        </p:nvSpPr>
        <p:spPr>
          <a:xfrm>
            <a:off x="5225801" y="469783"/>
            <a:ext cx="2785685" cy="74662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UTM Aircona" panose="02040603050506020204" pitchFamily="18" charset="0"/>
              </a:rPr>
              <a:t>Giao diện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UTM Aircona" panose="02040603050506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240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139B84-CB04-4D62-B862-4EB8BC630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914" y="1439271"/>
            <a:ext cx="10145086" cy="4985314"/>
          </a:xfrm>
          <a:prstGeom prst="rect">
            <a:avLst/>
          </a:prstGeom>
        </p:spPr>
      </p:pic>
      <p:sp>
        <p:nvSpPr>
          <p:cNvPr id="5" name="Title 8">
            <a:extLst>
              <a:ext uri="{FF2B5EF4-FFF2-40B4-BE49-F238E27FC236}">
                <a16:creationId xmlns:a16="http://schemas.microsoft.com/office/drawing/2014/main" id="{59F3CDE2-84CB-47B9-92D4-5722D8EFFE10}"/>
              </a:ext>
            </a:extLst>
          </p:cNvPr>
          <p:cNvSpPr txBox="1">
            <a:spLocks/>
          </p:cNvSpPr>
          <p:nvPr/>
        </p:nvSpPr>
        <p:spPr>
          <a:xfrm>
            <a:off x="5225801" y="469783"/>
            <a:ext cx="2785685" cy="74662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UTM Aircona" panose="02040603050506020204" pitchFamily="18" charset="0"/>
              </a:rPr>
              <a:t>Giao diện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UTM Aircona" panose="02040603050506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3645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313</TotalTime>
  <Words>357</Words>
  <Application>Microsoft Office PowerPoint</Application>
  <PresentationFormat>Widescreen</PresentationFormat>
  <Paragraphs>45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Calibri</vt:lpstr>
      <vt:lpstr>Corbel</vt:lpstr>
      <vt:lpstr>SVN-Genica Pro</vt:lpstr>
      <vt:lpstr>SVN-Internation</vt:lpstr>
      <vt:lpstr>Times New Roman</vt:lpstr>
      <vt:lpstr>UTM Aircona</vt:lpstr>
      <vt:lpstr>UTM BryantLG</vt:lpstr>
      <vt:lpstr>UTM Cafeta</vt:lpstr>
      <vt:lpstr>Parallax</vt:lpstr>
      <vt:lpstr>ĐỒ ÁN CUỐI KÌ: XÂY DỰNG WEBSITE QUẢN LÝ NHÂN VIÊN CÔNG TY NÓN BẢO HIỂM</vt:lpstr>
      <vt:lpstr>Lý do chọn đề tài :</vt:lpstr>
      <vt:lpstr>PowerPoint Presentation</vt:lpstr>
      <vt:lpstr>Sơ đồ ERD</vt:lpstr>
      <vt:lpstr>PowerPoint Presentation</vt:lpstr>
      <vt:lpstr>Giao diện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Tính bảng lương cả năm của toàn nhân viên công ty</vt:lpstr>
      <vt:lpstr>PowerPoint Presentation</vt:lpstr>
      <vt:lpstr>PowerPoint Presentation</vt:lpstr>
      <vt:lpstr>THANKS FOR WATCHING THE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ĐỒ ÁN CUỐI KÌ</dc:title>
  <dc:creator>thang dao</dc:creator>
  <cp:lastModifiedBy>thang dao</cp:lastModifiedBy>
  <cp:revision>16</cp:revision>
  <dcterms:created xsi:type="dcterms:W3CDTF">2020-12-23T03:14:06Z</dcterms:created>
  <dcterms:modified xsi:type="dcterms:W3CDTF">2020-12-25T06:32:20Z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